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62" r:id="rId3"/>
    <p:sldId id="263" r:id="rId4"/>
    <p:sldId id="264" r:id="rId5"/>
    <p:sldId id="258" r:id="rId6"/>
    <p:sldId id="267" r:id="rId7"/>
    <p:sldId id="259" r:id="rId8"/>
    <p:sldId id="261" r:id="rId9"/>
    <p:sldId id="260" r:id="rId10"/>
    <p:sldId id="265" r:id="rId11"/>
    <p:sldId id="266" r:id="rId12"/>
    <p:sldId id="257" r:id="rId1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FF7"/>
    <a:srgbClr val="F272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05" autoAdjust="0"/>
    <p:restoredTop sz="94660"/>
  </p:normalViewPr>
  <p:slideViewPr>
    <p:cSldViewPr snapToGrid="0">
      <p:cViewPr>
        <p:scale>
          <a:sx n="50" d="100"/>
          <a:sy n="50" d="100"/>
        </p:scale>
        <p:origin x="1272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64177-ED7A-42B7-ACE8-FD55252917E1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C6210-A2B5-4879-A984-00C41A5D14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380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64177-ED7A-42B7-ACE8-FD55252917E1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C6210-A2B5-4879-A984-00C41A5D14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521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64177-ED7A-42B7-ACE8-FD55252917E1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C6210-A2B5-4879-A984-00C41A5D14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002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64177-ED7A-42B7-ACE8-FD55252917E1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C6210-A2B5-4879-A984-00C41A5D14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710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64177-ED7A-42B7-ACE8-FD55252917E1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C6210-A2B5-4879-A984-00C41A5D14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526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64177-ED7A-42B7-ACE8-FD55252917E1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C6210-A2B5-4879-A984-00C41A5D14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910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64177-ED7A-42B7-ACE8-FD55252917E1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C6210-A2B5-4879-A984-00C41A5D14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69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64177-ED7A-42B7-ACE8-FD55252917E1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C6210-A2B5-4879-A984-00C41A5D14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542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64177-ED7A-42B7-ACE8-FD55252917E1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C6210-A2B5-4879-A984-00C41A5D14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541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64177-ED7A-42B7-ACE8-FD55252917E1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C6210-A2B5-4879-A984-00C41A5D14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704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64177-ED7A-42B7-ACE8-FD55252917E1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C6210-A2B5-4879-A984-00C41A5D14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626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64177-ED7A-42B7-ACE8-FD55252917E1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FC6210-A2B5-4879-A984-00C41A5D14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633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68751" y="4427691"/>
            <a:ext cx="2643672" cy="52322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모바일 웹 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기획서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058" y="925511"/>
            <a:ext cx="6259059" cy="212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02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76300" y="368299"/>
            <a:ext cx="1719275" cy="319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11570" y="189280"/>
            <a:ext cx="2369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모바일 메인 디자인</a:t>
            </a:r>
            <a:endParaRPr lang="ko-KR" altLang="en-US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370"/>
          <a:stretch/>
        </p:blipFill>
        <p:spPr>
          <a:xfrm>
            <a:off x="829580" y="1295400"/>
            <a:ext cx="2043911" cy="378502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89" b="60000"/>
          <a:stretch/>
        </p:blipFill>
        <p:spPr>
          <a:xfrm>
            <a:off x="1973763" y="5193443"/>
            <a:ext cx="2141037" cy="14868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11" b="25184"/>
          <a:stretch/>
        </p:blipFill>
        <p:spPr>
          <a:xfrm>
            <a:off x="3720165" y="368299"/>
            <a:ext cx="2078793" cy="43789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05" b="-94"/>
          <a:stretch/>
        </p:blipFill>
        <p:spPr>
          <a:xfrm>
            <a:off x="6189887" y="2819400"/>
            <a:ext cx="2154036" cy="321609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055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76300" y="368299"/>
            <a:ext cx="1719275" cy="319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11570" y="189280"/>
            <a:ext cx="2369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모바일 서브 디자인</a:t>
            </a:r>
            <a:endParaRPr lang="ko-KR" altLang="en-US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621"/>
          <a:stretch/>
        </p:blipFill>
        <p:spPr>
          <a:xfrm>
            <a:off x="605062" y="2447947"/>
            <a:ext cx="2487123" cy="2945790"/>
          </a:xfrm>
          <a:prstGeom prst="rect">
            <a:avLst/>
          </a:prstGeom>
          <a:ln>
            <a:solidFill>
              <a:srgbClr val="EAEFF7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" t="23066" r="-482" b="14052"/>
          <a:stretch/>
        </p:blipFill>
        <p:spPr>
          <a:xfrm>
            <a:off x="3534129" y="189280"/>
            <a:ext cx="2027428" cy="6458754"/>
          </a:xfrm>
          <a:prstGeom prst="rect">
            <a:avLst/>
          </a:prstGeom>
          <a:ln>
            <a:solidFill>
              <a:srgbClr val="EAEFF7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88" b="28"/>
          <a:stretch/>
        </p:blipFill>
        <p:spPr>
          <a:xfrm>
            <a:off x="5938563" y="4627778"/>
            <a:ext cx="2610898" cy="1823126"/>
          </a:xfrm>
          <a:prstGeom prst="rect">
            <a:avLst/>
          </a:prstGeom>
          <a:ln>
            <a:solidFill>
              <a:srgbClr val="EAEFF7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411570" y="1364780"/>
            <a:ext cx="2111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+mj-ea"/>
                <a:ea typeface="+mj-ea"/>
              </a:rPr>
              <a:t>Bath Bomb </a:t>
            </a:r>
            <a:r>
              <a:rPr lang="ko-KR" altLang="en-US" sz="1400" dirty="0" smtClean="0">
                <a:latin typeface="+mj-ea"/>
                <a:ea typeface="+mj-ea"/>
              </a:rPr>
              <a:t>상품 페이지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87858" y="1364780"/>
            <a:ext cx="2511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https://www.figma.com/file/JZDYpfMrzc0o3PnrzhuGk9/Untitled?t=QwXk1l7N7N7Pfjvr-6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64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74517" y="427970"/>
            <a:ext cx="1607348" cy="3848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061307"/>
              </p:ext>
            </p:extLst>
          </p:nvPr>
        </p:nvGraphicFramePr>
        <p:xfrm>
          <a:off x="901873" y="1227552"/>
          <a:ext cx="7114779" cy="461560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78547">
                  <a:extLst>
                    <a:ext uri="{9D8B030D-6E8A-4147-A177-3AD203B41FA5}">
                      <a16:colId xmlns:a16="http://schemas.microsoft.com/office/drawing/2014/main" val="758306394"/>
                    </a:ext>
                  </a:extLst>
                </a:gridCol>
                <a:gridCol w="444686">
                  <a:extLst>
                    <a:ext uri="{9D8B030D-6E8A-4147-A177-3AD203B41FA5}">
                      <a16:colId xmlns:a16="http://schemas.microsoft.com/office/drawing/2014/main" val="3352249044"/>
                    </a:ext>
                  </a:extLst>
                </a:gridCol>
                <a:gridCol w="444686">
                  <a:extLst>
                    <a:ext uri="{9D8B030D-6E8A-4147-A177-3AD203B41FA5}">
                      <a16:colId xmlns:a16="http://schemas.microsoft.com/office/drawing/2014/main" val="3502291806"/>
                    </a:ext>
                  </a:extLst>
                </a:gridCol>
                <a:gridCol w="444686">
                  <a:extLst>
                    <a:ext uri="{9D8B030D-6E8A-4147-A177-3AD203B41FA5}">
                      <a16:colId xmlns:a16="http://schemas.microsoft.com/office/drawing/2014/main" val="3138659172"/>
                    </a:ext>
                  </a:extLst>
                </a:gridCol>
                <a:gridCol w="444686">
                  <a:extLst>
                    <a:ext uri="{9D8B030D-6E8A-4147-A177-3AD203B41FA5}">
                      <a16:colId xmlns:a16="http://schemas.microsoft.com/office/drawing/2014/main" val="1799283767"/>
                    </a:ext>
                  </a:extLst>
                </a:gridCol>
                <a:gridCol w="444686">
                  <a:extLst>
                    <a:ext uri="{9D8B030D-6E8A-4147-A177-3AD203B41FA5}">
                      <a16:colId xmlns:a16="http://schemas.microsoft.com/office/drawing/2014/main" val="2950950984"/>
                    </a:ext>
                  </a:extLst>
                </a:gridCol>
                <a:gridCol w="444686">
                  <a:extLst>
                    <a:ext uri="{9D8B030D-6E8A-4147-A177-3AD203B41FA5}">
                      <a16:colId xmlns:a16="http://schemas.microsoft.com/office/drawing/2014/main" val="1267692167"/>
                    </a:ext>
                  </a:extLst>
                </a:gridCol>
                <a:gridCol w="444686">
                  <a:extLst>
                    <a:ext uri="{9D8B030D-6E8A-4147-A177-3AD203B41FA5}">
                      <a16:colId xmlns:a16="http://schemas.microsoft.com/office/drawing/2014/main" val="1999497957"/>
                    </a:ext>
                  </a:extLst>
                </a:gridCol>
                <a:gridCol w="444686">
                  <a:extLst>
                    <a:ext uri="{9D8B030D-6E8A-4147-A177-3AD203B41FA5}">
                      <a16:colId xmlns:a16="http://schemas.microsoft.com/office/drawing/2014/main" val="2769460318"/>
                    </a:ext>
                  </a:extLst>
                </a:gridCol>
                <a:gridCol w="444686">
                  <a:extLst>
                    <a:ext uri="{9D8B030D-6E8A-4147-A177-3AD203B41FA5}">
                      <a16:colId xmlns:a16="http://schemas.microsoft.com/office/drawing/2014/main" val="485112905"/>
                    </a:ext>
                  </a:extLst>
                </a:gridCol>
                <a:gridCol w="444686">
                  <a:extLst>
                    <a:ext uri="{9D8B030D-6E8A-4147-A177-3AD203B41FA5}">
                      <a16:colId xmlns:a16="http://schemas.microsoft.com/office/drawing/2014/main" val="4294516248"/>
                    </a:ext>
                  </a:extLst>
                </a:gridCol>
                <a:gridCol w="444686">
                  <a:extLst>
                    <a:ext uri="{9D8B030D-6E8A-4147-A177-3AD203B41FA5}">
                      <a16:colId xmlns:a16="http://schemas.microsoft.com/office/drawing/2014/main" val="3376988434"/>
                    </a:ext>
                  </a:extLst>
                </a:gridCol>
                <a:gridCol w="444686">
                  <a:extLst>
                    <a:ext uri="{9D8B030D-6E8A-4147-A177-3AD203B41FA5}">
                      <a16:colId xmlns:a16="http://schemas.microsoft.com/office/drawing/2014/main" val="3628243911"/>
                    </a:ext>
                  </a:extLst>
                </a:gridCol>
              </a:tblGrid>
              <a:tr h="1025687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tx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r>
                        <a:rPr lang="ko-KR" altLang="en-US" sz="14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45685" marR="45685" marT="22842" marB="22842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r>
                        <a:rPr lang="ko-KR" altLang="en-US" sz="14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45685" marR="45685" marT="22842" marB="22842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4</a:t>
                      </a:r>
                      <a:r>
                        <a:rPr lang="ko-KR" altLang="en-US" sz="14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45685" marR="45685" marT="22842" marB="22842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407245"/>
                  </a:ext>
                </a:extLst>
              </a:tr>
              <a:tr h="51284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컨셉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디자인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45685" marR="45685" marT="22842" marB="22842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628629"/>
                  </a:ext>
                </a:extLst>
              </a:tr>
              <a:tr h="51284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사전자료조사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45685" marR="45685" marT="22842" marB="22842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4622829"/>
                  </a:ext>
                </a:extLst>
              </a:tr>
              <a:tr h="51284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기획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45685" marR="45685" marT="22842" marB="22842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8311853"/>
                  </a:ext>
                </a:extLst>
              </a:tr>
              <a:tr h="51284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UI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설계</a:t>
                      </a:r>
                      <a:endParaRPr lang="en-US" altLang="ko-KR" sz="1400" b="0" baseline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45685" marR="45685" marT="22842" marB="22842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70662"/>
                  </a:ext>
                </a:extLst>
              </a:tr>
              <a:tr h="51284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구현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45685" marR="45685" marT="22842" marB="22842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900839"/>
                  </a:ext>
                </a:extLst>
              </a:tr>
              <a:tr h="51284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테스트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45685" marR="45685" marT="22842" marB="22842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468536"/>
                  </a:ext>
                </a:extLst>
              </a:tr>
              <a:tr h="51284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앱 스토어 등록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45685" marR="45685" marT="22842" marB="22842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45685" marR="45685" marT="22842" marB="22842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586709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639240" y="4015981"/>
            <a:ext cx="542625" cy="170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6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일정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84247" y="4132840"/>
            <a:ext cx="542625" cy="170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6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구분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8824" y="299186"/>
            <a:ext cx="1165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제작 일정</a:t>
            </a:r>
            <a:endParaRPr lang="ko-KR" altLang="en-US" sz="2000" dirty="0"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321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2361" t="12224" r="47847" b="42435"/>
          <a:stretch/>
        </p:blipFill>
        <p:spPr>
          <a:xfrm>
            <a:off x="205447" y="3763028"/>
            <a:ext cx="2171582" cy="279835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오른쪽 화살표 4"/>
          <p:cNvSpPr/>
          <p:nvPr/>
        </p:nvSpPr>
        <p:spPr>
          <a:xfrm rot="19846407">
            <a:off x="2452803" y="3143662"/>
            <a:ext cx="567127" cy="57823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33703" y="1009854"/>
            <a:ext cx="2419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기존 사이트에 좌측상단에 위치한 메뉴 바를 </a:t>
            </a:r>
            <a:endParaRPr lang="en-US" altLang="ko-KR" sz="1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우측 상단으로 이동해 아이콘들의 위치를 정렬</a:t>
            </a:r>
            <a:endParaRPr lang="ko-KR" altLang="en-US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38958" t="10741" r="42396" b="39444"/>
          <a:stretch/>
        </p:blipFill>
        <p:spPr>
          <a:xfrm>
            <a:off x="3371617" y="650134"/>
            <a:ext cx="1917867" cy="288215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13571" y="2077460"/>
            <a:ext cx="31347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상단 바 다음 광고 배너가 위치한 기존 사이트에서 </a:t>
            </a:r>
            <a:endParaRPr lang="en-US" altLang="ko-KR" sz="1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제품 이미지를 백그라운드에 넣어 심심한 느낌을 없애고</a:t>
            </a:r>
            <a:r>
              <a:rPr lang="en-US" altLang="ko-KR" sz="1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</a:p>
          <a:p>
            <a:r>
              <a:rPr lang="ko-KR" altLang="en-US" sz="1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기존 메뉴 러쉬 소개</a:t>
            </a:r>
            <a:r>
              <a:rPr lang="en-US" altLang="ko-KR" sz="1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메뉴에 들어가야 확인할 수 있는 </a:t>
            </a:r>
            <a:endParaRPr lang="en-US" altLang="ko-KR" sz="1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브랜드 이념을 노출시킴으로써 소비자에게 보다 쉽게 브랜드에 관한 </a:t>
            </a:r>
            <a:endParaRPr lang="en-US" altLang="ko-KR" sz="1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정보전달과 신뢰성 향상 </a:t>
            </a:r>
            <a:endParaRPr lang="en-US" altLang="ko-KR" sz="10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0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39409" t="34731" r="43334" b="48638"/>
          <a:stretch/>
        </p:blipFill>
        <p:spPr>
          <a:xfrm>
            <a:off x="5603280" y="3174795"/>
            <a:ext cx="3245966" cy="1759495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724088" y="5162205"/>
            <a:ext cx="300434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/>
              <a:t>기존 사이트에 없던 인기상품을 나열해 </a:t>
            </a:r>
            <a:endParaRPr lang="en-US" altLang="ko-KR" sz="900" dirty="0" smtClean="0"/>
          </a:p>
          <a:p>
            <a:r>
              <a:rPr lang="ko-KR" altLang="en-US" sz="900" dirty="0" smtClean="0"/>
              <a:t>소비자가 보다 쉽게 확인 할 수 있음</a:t>
            </a:r>
            <a:endParaRPr lang="en-US" altLang="ko-KR" sz="900" dirty="0" smtClean="0"/>
          </a:p>
          <a:p>
            <a:endParaRPr lang="en-US" altLang="ko-KR" sz="900" dirty="0" smtClean="0"/>
          </a:p>
          <a:p>
            <a:r>
              <a:rPr lang="ko-KR" altLang="en-US" sz="900" dirty="0" smtClean="0"/>
              <a:t>제품은 좌우 슬라이드 형식으로 이동해 선택된 제품의 </a:t>
            </a:r>
            <a:endParaRPr lang="en-US" altLang="ko-KR" sz="900" dirty="0" smtClean="0"/>
          </a:p>
          <a:p>
            <a:r>
              <a:rPr lang="ko-KR" altLang="en-US" sz="900" dirty="0" smtClean="0"/>
              <a:t>정보 노출</a:t>
            </a:r>
            <a:endParaRPr lang="ko-KR" altLang="en-US" sz="900" dirty="0"/>
          </a:p>
        </p:txBody>
      </p:sp>
      <p:sp>
        <p:nvSpPr>
          <p:cNvPr id="11" name="직사각형 10"/>
          <p:cNvSpPr/>
          <p:nvPr/>
        </p:nvSpPr>
        <p:spPr>
          <a:xfrm>
            <a:off x="790784" y="330199"/>
            <a:ext cx="1144391" cy="319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11570" y="189280"/>
            <a:ext cx="1902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기획의도</a:t>
            </a:r>
            <a:endParaRPr lang="ko-KR" altLang="en-US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349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90784" y="330199"/>
            <a:ext cx="1144391" cy="319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11570" y="189280"/>
            <a:ext cx="1902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기획의도</a:t>
            </a:r>
            <a:endParaRPr lang="ko-KR" altLang="en-US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31875" t="23148" r="47813" b="34815"/>
          <a:stretch/>
        </p:blipFill>
        <p:spPr>
          <a:xfrm>
            <a:off x="606560" y="1012247"/>
            <a:ext cx="1512836" cy="17610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32187" t="21667" r="48646" b="53148"/>
          <a:stretch/>
        </p:blipFill>
        <p:spPr>
          <a:xfrm>
            <a:off x="1073169" y="2773342"/>
            <a:ext cx="2172131" cy="160548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31979" t="21296" r="48230" b="33519"/>
          <a:stretch/>
        </p:blipFill>
        <p:spPr>
          <a:xfrm>
            <a:off x="2543391" y="4378830"/>
            <a:ext cx="1505017" cy="1932757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sp>
        <p:nvSpPr>
          <p:cNvPr id="10" name="오른쪽 화살표 9"/>
          <p:cNvSpPr/>
          <p:nvPr/>
        </p:nvSpPr>
        <p:spPr>
          <a:xfrm>
            <a:off x="4336966" y="2834489"/>
            <a:ext cx="619125" cy="52387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11" b="25184"/>
          <a:stretch/>
        </p:blipFill>
        <p:spPr>
          <a:xfrm>
            <a:off x="5863774" y="1012247"/>
            <a:ext cx="2509090" cy="528535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2174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1746" t="22170" r="51281" b="48324"/>
          <a:stretch/>
        </p:blipFill>
        <p:spPr>
          <a:xfrm>
            <a:off x="413658" y="1778001"/>
            <a:ext cx="3104242" cy="30353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39047" t="53492" r="42461" b="24074"/>
          <a:stretch/>
        </p:blipFill>
        <p:spPr>
          <a:xfrm>
            <a:off x="5283202" y="1843314"/>
            <a:ext cx="3381828" cy="23077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오른쪽 화살표 5"/>
          <p:cNvSpPr/>
          <p:nvPr/>
        </p:nvSpPr>
        <p:spPr>
          <a:xfrm>
            <a:off x="4001408" y="2612571"/>
            <a:ext cx="798286" cy="76925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90784" y="330199"/>
            <a:ext cx="1144391" cy="319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11570" y="189280"/>
            <a:ext cx="1902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기획의도</a:t>
            </a:r>
            <a:endParaRPr lang="ko-KR" altLang="en-US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035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직사각형 81"/>
          <p:cNvSpPr/>
          <p:nvPr/>
        </p:nvSpPr>
        <p:spPr>
          <a:xfrm>
            <a:off x="649754" y="325271"/>
            <a:ext cx="2334746" cy="3848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연결선 59"/>
          <p:cNvCxnSpPr>
            <a:stCxn id="58" idx="1"/>
          </p:cNvCxnSpPr>
          <p:nvPr/>
        </p:nvCxnSpPr>
        <p:spPr>
          <a:xfrm flipH="1">
            <a:off x="4429953" y="2358376"/>
            <a:ext cx="3421311" cy="28359"/>
          </a:xfrm>
          <a:prstGeom prst="line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/>
          <p:cNvCxnSpPr>
            <a:stCxn id="73" idx="2"/>
          </p:cNvCxnSpPr>
          <p:nvPr/>
        </p:nvCxnSpPr>
        <p:spPr>
          <a:xfrm flipV="1">
            <a:off x="3700685" y="3125468"/>
            <a:ext cx="0" cy="1195074"/>
          </a:xfrm>
          <a:prstGeom prst="line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 flipV="1">
            <a:off x="4429952" y="1739926"/>
            <a:ext cx="0" cy="1075434"/>
          </a:xfrm>
          <a:prstGeom prst="line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34340" y="186851"/>
            <a:ext cx="2908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UI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정보 구조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설계</a:t>
            </a:r>
            <a:endParaRPr lang="ko-KR" altLang="en-US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" name="순서도: 대체 처리 19"/>
          <p:cNvSpPr/>
          <p:nvPr/>
        </p:nvSpPr>
        <p:spPr>
          <a:xfrm>
            <a:off x="1079995" y="2653052"/>
            <a:ext cx="746866" cy="379030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LUSH</a:t>
            </a:r>
            <a:endParaRPr lang="ko-KR" altLang="en-US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32" name="직선 연결선 31"/>
          <p:cNvCxnSpPr>
            <a:stCxn id="77" idx="2"/>
          </p:cNvCxnSpPr>
          <p:nvPr/>
        </p:nvCxnSpPr>
        <p:spPr>
          <a:xfrm flipH="1" flipV="1">
            <a:off x="3577789" y="1379674"/>
            <a:ext cx="869400" cy="455236"/>
          </a:xfrm>
          <a:prstGeom prst="line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>
            <a:stCxn id="69" idx="1"/>
            <a:endCxn id="20" idx="3"/>
          </p:cNvCxnSpPr>
          <p:nvPr/>
        </p:nvCxnSpPr>
        <p:spPr>
          <a:xfrm flipH="1">
            <a:off x="1826861" y="2842567"/>
            <a:ext cx="5209432" cy="0"/>
          </a:xfrm>
          <a:prstGeom prst="line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H="1" flipV="1">
            <a:off x="4855773" y="2833932"/>
            <a:ext cx="1" cy="92182"/>
          </a:xfrm>
          <a:prstGeom prst="line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>
            <a:endCxn id="68" idx="0"/>
          </p:cNvCxnSpPr>
          <p:nvPr/>
        </p:nvCxnSpPr>
        <p:spPr>
          <a:xfrm>
            <a:off x="2847304" y="3017438"/>
            <a:ext cx="23492" cy="2831261"/>
          </a:xfrm>
          <a:prstGeom prst="line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>
            <a:endCxn id="78" idx="0"/>
          </p:cNvCxnSpPr>
          <p:nvPr/>
        </p:nvCxnSpPr>
        <p:spPr>
          <a:xfrm>
            <a:off x="1469253" y="3017438"/>
            <a:ext cx="0" cy="1138252"/>
          </a:xfrm>
          <a:prstGeom prst="line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순서도: 대체 처리 11"/>
          <p:cNvSpPr/>
          <p:nvPr/>
        </p:nvSpPr>
        <p:spPr>
          <a:xfrm>
            <a:off x="2513188" y="3671788"/>
            <a:ext cx="715216" cy="213507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n w="0"/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NEW</a:t>
            </a:r>
            <a:endParaRPr lang="ko-KR" altLang="en-US" sz="1000" dirty="0">
              <a:ln w="0"/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515" y="586961"/>
            <a:ext cx="2609347" cy="1247949"/>
          </a:xfrm>
          <a:prstGeom prst="rect">
            <a:avLst/>
          </a:prstGeom>
        </p:spPr>
      </p:pic>
      <p:sp>
        <p:nvSpPr>
          <p:cNvPr id="11" name="순서도: 대체 처리 10"/>
          <p:cNvSpPr/>
          <p:nvPr/>
        </p:nvSpPr>
        <p:spPr>
          <a:xfrm>
            <a:off x="2516083" y="3236406"/>
            <a:ext cx="715216" cy="213507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n w="0"/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BEST</a:t>
            </a:r>
            <a:endParaRPr lang="ko-KR" altLang="en-US" sz="1000" dirty="0">
              <a:ln w="0"/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" name="순서도: 대체 처리 12"/>
          <p:cNvSpPr/>
          <p:nvPr/>
        </p:nvSpPr>
        <p:spPr>
          <a:xfrm>
            <a:off x="2513188" y="4107170"/>
            <a:ext cx="715216" cy="213507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ln w="0"/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배쓰</a:t>
            </a:r>
            <a:endParaRPr lang="ko-KR" altLang="en-US" sz="1000" dirty="0">
              <a:ln w="0"/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4" name="순서도: 대체 처리 63"/>
          <p:cNvSpPr/>
          <p:nvPr/>
        </p:nvSpPr>
        <p:spPr>
          <a:xfrm>
            <a:off x="2513188" y="4542552"/>
            <a:ext cx="715216" cy="213507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n w="0"/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샤워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2513188" y="4977934"/>
            <a:ext cx="715216" cy="213507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n w="0"/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바디</a:t>
            </a:r>
          </a:p>
        </p:txBody>
      </p:sp>
      <p:sp>
        <p:nvSpPr>
          <p:cNvPr id="66" name="순서도: 대체 처리 65"/>
          <p:cNvSpPr/>
          <p:nvPr/>
        </p:nvSpPr>
        <p:spPr>
          <a:xfrm>
            <a:off x="2513188" y="5413316"/>
            <a:ext cx="715216" cy="213507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n w="0"/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페이스</a:t>
            </a:r>
          </a:p>
        </p:txBody>
      </p:sp>
      <p:sp>
        <p:nvSpPr>
          <p:cNvPr id="68" name="순서도: 대체 처리 67"/>
          <p:cNvSpPr/>
          <p:nvPr/>
        </p:nvSpPr>
        <p:spPr>
          <a:xfrm>
            <a:off x="2513188" y="5848699"/>
            <a:ext cx="715216" cy="213507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n w="0"/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헤어</a:t>
            </a:r>
          </a:p>
        </p:txBody>
      </p:sp>
      <p:sp>
        <p:nvSpPr>
          <p:cNvPr id="71" name="순서도: 대체 처리 70"/>
          <p:cNvSpPr/>
          <p:nvPr/>
        </p:nvSpPr>
        <p:spPr>
          <a:xfrm>
            <a:off x="3343077" y="3236405"/>
            <a:ext cx="715216" cy="213507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n w="0"/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메이크업</a:t>
            </a:r>
          </a:p>
        </p:txBody>
      </p:sp>
      <p:sp>
        <p:nvSpPr>
          <p:cNvPr id="72" name="순서도: 대체 처리 71"/>
          <p:cNvSpPr/>
          <p:nvPr/>
        </p:nvSpPr>
        <p:spPr>
          <a:xfrm>
            <a:off x="3343077" y="3671788"/>
            <a:ext cx="715216" cy="213507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ln w="0"/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퍼퓸</a:t>
            </a:r>
            <a:endParaRPr lang="ko-KR" altLang="en-US" sz="1000" dirty="0">
              <a:ln w="0"/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3" name="순서도: 대체 처리 72"/>
          <p:cNvSpPr/>
          <p:nvPr/>
        </p:nvSpPr>
        <p:spPr>
          <a:xfrm>
            <a:off x="3343077" y="4107035"/>
            <a:ext cx="715216" cy="213507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ln w="0"/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기프트</a:t>
            </a:r>
            <a:endParaRPr lang="ko-KR" altLang="en-US" sz="1000" dirty="0">
              <a:ln w="0"/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5" name="순서도: 대체 처리 74"/>
          <p:cNvSpPr/>
          <p:nvPr/>
        </p:nvSpPr>
        <p:spPr>
          <a:xfrm>
            <a:off x="1111645" y="3700963"/>
            <a:ext cx="715216" cy="213507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n w="0"/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러쉬 이야기</a:t>
            </a:r>
          </a:p>
        </p:txBody>
      </p:sp>
      <p:sp>
        <p:nvSpPr>
          <p:cNvPr id="76" name="순서도: 대체 처리 75"/>
          <p:cNvSpPr/>
          <p:nvPr/>
        </p:nvSpPr>
        <p:spPr>
          <a:xfrm>
            <a:off x="1111645" y="3236406"/>
            <a:ext cx="715216" cy="213507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n w="0"/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러쉬</a:t>
            </a:r>
          </a:p>
        </p:txBody>
      </p:sp>
      <p:sp>
        <p:nvSpPr>
          <p:cNvPr id="78" name="순서도: 대체 처리 77"/>
          <p:cNvSpPr/>
          <p:nvPr/>
        </p:nvSpPr>
        <p:spPr>
          <a:xfrm>
            <a:off x="1111645" y="4155690"/>
            <a:ext cx="715216" cy="213507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ln w="0"/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채러티</a:t>
            </a:r>
            <a:r>
              <a:rPr lang="ko-KR" altLang="en-US" sz="1000" dirty="0">
                <a:ln w="0"/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000" dirty="0" err="1">
                <a:ln w="0"/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팟</a:t>
            </a:r>
            <a:endParaRPr lang="ko-KR" altLang="en-US" sz="1000" dirty="0">
              <a:ln w="0"/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90" name="직선 연결선 89"/>
          <p:cNvCxnSpPr/>
          <p:nvPr/>
        </p:nvCxnSpPr>
        <p:spPr>
          <a:xfrm flipH="1" flipV="1">
            <a:off x="6177792" y="2835600"/>
            <a:ext cx="1" cy="92182"/>
          </a:xfrm>
          <a:prstGeom prst="line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순서도: 대체 처리 99"/>
          <p:cNvSpPr/>
          <p:nvPr/>
        </p:nvSpPr>
        <p:spPr>
          <a:xfrm>
            <a:off x="4647623" y="2163562"/>
            <a:ext cx="732878" cy="390736"/>
          </a:xfrm>
          <a:prstGeom prst="flowChartAlternateProcess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n w="0"/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로그인 </a:t>
            </a:r>
            <a:r>
              <a:rPr lang="en-US" altLang="ko-KR" sz="1000" dirty="0">
                <a:ln w="0"/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/ </a:t>
            </a:r>
          </a:p>
          <a:p>
            <a:pPr algn="ctr"/>
            <a:r>
              <a:rPr lang="ko-KR" altLang="en-US" sz="1000" dirty="0" smtClean="0">
                <a:ln w="0"/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로그아웃</a:t>
            </a:r>
            <a:endParaRPr lang="ko-KR" altLang="en-US" sz="1000" dirty="0">
              <a:ln w="0"/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</p:txBody>
      </p:sp>
      <p:cxnSp>
        <p:nvCxnSpPr>
          <p:cNvPr id="131" name="직선 연결선 130"/>
          <p:cNvCxnSpPr/>
          <p:nvPr/>
        </p:nvCxnSpPr>
        <p:spPr>
          <a:xfrm flipV="1">
            <a:off x="2850850" y="3125468"/>
            <a:ext cx="860484" cy="1"/>
          </a:xfrm>
          <a:prstGeom prst="line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순서도: 대체 처리 53"/>
          <p:cNvSpPr/>
          <p:nvPr/>
        </p:nvSpPr>
        <p:spPr>
          <a:xfrm>
            <a:off x="5448317" y="2170256"/>
            <a:ext cx="732878" cy="390736"/>
          </a:xfrm>
          <a:prstGeom prst="flowChartAlternateProcess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n w="0"/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회원가입 </a:t>
            </a:r>
            <a:r>
              <a:rPr lang="en-US" altLang="ko-KR" sz="900" dirty="0">
                <a:ln w="0"/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/ </a:t>
            </a:r>
            <a:r>
              <a:rPr lang="ko-KR" altLang="en-US" sz="900" dirty="0" smtClean="0">
                <a:ln w="0"/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마이 페이지</a:t>
            </a:r>
            <a:endParaRPr lang="ko-KR" altLang="en-US" sz="900" dirty="0">
              <a:ln w="0"/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55" name="순서도: 대체 처리 54"/>
          <p:cNvSpPr/>
          <p:nvPr/>
        </p:nvSpPr>
        <p:spPr>
          <a:xfrm>
            <a:off x="6249299" y="2167542"/>
            <a:ext cx="732878" cy="390736"/>
          </a:xfrm>
          <a:prstGeom prst="flowChartAlternateProcess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n w="0"/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고객</a:t>
            </a:r>
            <a:endParaRPr lang="en-US" altLang="ko-KR" sz="1000" dirty="0">
              <a:ln w="0"/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000" dirty="0">
                <a:ln w="0"/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센터</a:t>
            </a:r>
          </a:p>
        </p:txBody>
      </p:sp>
      <p:sp>
        <p:nvSpPr>
          <p:cNvPr id="56" name="순서도: 대체 처리 55"/>
          <p:cNvSpPr/>
          <p:nvPr/>
        </p:nvSpPr>
        <p:spPr>
          <a:xfrm>
            <a:off x="7050281" y="2170256"/>
            <a:ext cx="732878" cy="390736"/>
          </a:xfrm>
          <a:prstGeom prst="flowChartAlternateProcess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n w="0"/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선물함</a:t>
            </a:r>
          </a:p>
        </p:txBody>
      </p:sp>
      <p:sp>
        <p:nvSpPr>
          <p:cNvPr id="58" name="순서도: 대체 처리 57"/>
          <p:cNvSpPr/>
          <p:nvPr/>
        </p:nvSpPr>
        <p:spPr>
          <a:xfrm>
            <a:off x="7851264" y="2163008"/>
            <a:ext cx="732878" cy="390736"/>
          </a:xfrm>
          <a:prstGeom prst="flowChartAlternateProcess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n w="0"/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함초롬돋움" panose="020B0604000101010101" pitchFamily="50" charset="-127"/>
              </a:rPr>
              <a:t>매장안내</a:t>
            </a:r>
          </a:p>
        </p:txBody>
      </p:sp>
      <p:sp>
        <p:nvSpPr>
          <p:cNvPr id="67" name="순서도: 대체 처리 66"/>
          <p:cNvSpPr/>
          <p:nvPr/>
        </p:nvSpPr>
        <p:spPr>
          <a:xfrm>
            <a:off x="2513599" y="2657498"/>
            <a:ext cx="746866" cy="379030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SHOP</a:t>
            </a:r>
            <a:endParaRPr lang="ko-KR" altLang="en-US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9" name="순서도: 대체 처리 68"/>
          <p:cNvSpPr/>
          <p:nvPr/>
        </p:nvSpPr>
        <p:spPr>
          <a:xfrm>
            <a:off x="7036293" y="2653052"/>
            <a:ext cx="746866" cy="379030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COMMUNITY</a:t>
            </a:r>
            <a:endParaRPr lang="ko-KR" altLang="en-US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0" name="순서도: 대체 처리 69"/>
          <p:cNvSpPr/>
          <p:nvPr/>
        </p:nvSpPr>
        <p:spPr>
          <a:xfrm>
            <a:off x="5759316" y="2655471"/>
            <a:ext cx="746866" cy="379030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EVENT</a:t>
            </a:r>
            <a:endParaRPr lang="ko-KR" altLang="en-US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4" name="순서도: 대체 처리 73"/>
          <p:cNvSpPr/>
          <p:nvPr/>
        </p:nvSpPr>
        <p:spPr>
          <a:xfrm>
            <a:off x="4482340" y="2653052"/>
            <a:ext cx="746866" cy="379030"/>
          </a:xfrm>
          <a:prstGeom prst="flowChartAlternate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SPA</a:t>
            </a:r>
            <a:endParaRPr lang="ko-KR" altLang="en-US" sz="1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07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90784" y="330199"/>
            <a:ext cx="774969" cy="319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11570" y="189280"/>
            <a:ext cx="1902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벤치마킹</a:t>
            </a:r>
            <a:endParaRPr lang="ko-KR" altLang="en-US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29195" t="16380" r="50806" b="9354"/>
          <a:stretch/>
        </p:blipFill>
        <p:spPr>
          <a:xfrm>
            <a:off x="529779" y="1157647"/>
            <a:ext cx="1666397" cy="34806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11" b="25184"/>
          <a:stretch/>
        </p:blipFill>
        <p:spPr>
          <a:xfrm>
            <a:off x="2627537" y="1157647"/>
            <a:ext cx="1638719" cy="34519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29779" y="4807226"/>
            <a:ext cx="26196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* </a:t>
            </a:r>
            <a:r>
              <a:rPr lang="ko-KR" altLang="en-US" sz="1050" dirty="0" smtClean="0"/>
              <a:t>중앙 상품 배너 와 텍스트 슬라이드 참고</a:t>
            </a:r>
            <a:endParaRPr lang="ko-KR" altLang="en-US" sz="105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28125" t="10740" r="51042" b="43334"/>
          <a:stretch/>
        </p:blipFill>
        <p:spPr>
          <a:xfrm>
            <a:off x="4707678" y="650134"/>
            <a:ext cx="1362922" cy="169002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621"/>
          <a:stretch/>
        </p:blipFill>
        <p:spPr>
          <a:xfrm>
            <a:off x="6164619" y="650134"/>
            <a:ext cx="1478241" cy="1750853"/>
          </a:xfrm>
          <a:prstGeom prst="rect">
            <a:avLst/>
          </a:prstGeom>
          <a:ln>
            <a:solidFill>
              <a:srgbClr val="EAEFF7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4861560" y="2598420"/>
            <a:ext cx="23503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* </a:t>
            </a:r>
            <a:r>
              <a:rPr lang="ko-KR" altLang="en-US" sz="1050" dirty="0" smtClean="0"/>
              <a:t>카테고리 및 배너 이미지  위치 참고</a:t>
            </a:r>
            <a:endParaRPr lang="ko-KR" altLang="en-US" sz="105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/>
          <a:srcRect l="28542" t="12048" r="51181" b="27408"/>
          <a:stretch/>
        </p:blipFill>
        <p:spPr>
          <a:xfrm>
            <a:off x="4681996" y="3311517"/>
            <a:ext cx="1354725" cy="22752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370"/>
          <a:stretch/>
        </p:blipFill>
        <p:spPr>
          <a:xfrm>
            <a:off x="6195415" y="3311517"/>
            <a:ext cx="1300637" cy="24085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4861560" y="5832991"/>
            <a:ext cx="21852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* </a:t>
            </a:r>
            <a:r>
              <a:rPr lang="ko-KR" altLang="en-US" sz="1050" dirty="0" smtClean="0"/>
              <a:t>상단 이미지 와 텍스트 구도 참고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34168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790784" y="330199"/>
            <a:ext cx="1144391" cy="319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065812"/>
              </p:ext>
            </p:extLst>
          </p:nvPr>
        </p:nvGraphicFramePr>
        <p:xfrm>
          <a:off x="275645" y="695256"/>
          <a:ext cx="8588955" cy="1224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0979">
                  <a:extLst>
                    <a:ext uri="{9D8B030D-6E8A-4147-A177-3AD203B41FA5}">
                      <a16:colId xmlns:a16="http://schemas.microsoft.com/office/drawing/2014/main" val="4116242873"/>
                    </a:ext>
                  </a:extLst>
                </a:gridCol>
                <a:gridCol w="1226994">
                  <a:extLst>
                    <a:ext uri="{9D8B030D-6E8A-4147-A177-3AD203B41FA5}">
                      <a16:colId xmlns:a16="http://schemas.microsoft.com/office/drawing/2014/main" val="2022978303"/>
                    </a:ext>
                  </a:extLst>
                </a:gridCol>
                <a:gridCol w="1226994">
                  <a:extLst>
                    <a:ext uri="{9D8B030D-6E8A-4147-A177-3AD203B41FA5}">
                      <a16:colId xmlns:a16="http://schemas.microsoft.com/office/drawing/2014/main" val="873609483"/>
                    </a:ext>
                  </a:extLst>
                </a:gridCol>
                <a:gridCol w="1226994">
                  <a:extLst>
                    <a:ext uri="{9D8B030D-6E8A-4147-A177-3AD203B41FA5}">
                      <a16:colId xmlns:a16="http://schemas.microsoft.com/office/drawing/2014/main" val="567626443"/>
                    </a:ext>
                  </a:extLst>
                </a:gridCol>
                <a:gridCol w="1226994">
                  <a:extLst>
                    <a:ext uri="{9D8B030D-6E8A-4147-A177-3AD203B41FA5}">
                      <a16:colId xmlns:a16="http://schemas.microsoft.com/office/drawing/2014/main" val="1612394062"/>
                    </a:ext>
                  </a:extLst>
                </a:gridCol>
              </a:tblGrid>
              <a:tr h="40809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LUSH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Website Storyboard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8837" marR="78837" marT="39421" marB="39421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Project</a:t>
                      </a:r>
                      <a:endParaRPr lang="ko-KR" altLang="en-US" sz="9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8837" marR="78837" marT="39421" marB="39421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LUSH</a:t>
                      </a:r>
                      <a:r>
                        <a:rPr lang="en-US" altLang="ko-KR" sz="130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Website Renewal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8837" marR="78837" marT="39421" marB="39421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122797"/>
                  </a:ext>
                </a:extLst>
              </a:tr>
              <a:tr h="4080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bg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Author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8837" marR="78837" marT="39421" marB="39421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이윤재</a:t>
                      </a:r>
                      <a:endParaRPr lang="ko-KR" altLang="en-US" sz="13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8837" marR="78837" marT="39421" marB="39421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chemeClr val="bg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Date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8837" marR="78837" marT="39421" marB="39421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2023</a:t>
                      </a:r>
                      <a:endParaRPr lang="ko-KR" altLang="en-US" sz="13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8837" marR="78837" marT="39421" marB="39421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57633"/>
                  </a:ext>
                </a:extLst>
              </a:tr>
              <a:tr h="4080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bg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Navigation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8837" marR="78837" marT="39421" marB="39421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Mobile Main</a:t>
                      </a:r>
                      <a:endParaRPr lang="ko-KR" altLang="en-US" sz="13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8837" marR="78837" marT="39421" marB="39421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280370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118755"/>
              </p:ext>
            </p:extLst>
          </p:nvPr>
        </p:nvGraphicFramePr>
        <p:xfrm>
          <a:off x="5560361" y="1919681"/>
          <a:ext cx="3311248" cy="2704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1248">
                  <a:extLst>
                    <a:ext uri="{9D8B030D-6E8A-4147-A177-3AD203B41FA5}">
                      <a16:colId xmlns:a16="http://schemas.microsoft.com/office/drawing/2014/main" val="1159922956"/>
                    </a:ext>
                  </a:extLst>
                </a:gridCol>
              </a:tblGrid>
              <a:tr h="2143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L="78837" marR="78837" marT="39421" marB="39421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708502"/>
                  </a:ext>
                </a:extLst>
              </a:tr>
              <a:tr h="24887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solidFill>
                            <a:srgbClr val="F2727C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#</a:t>
                      </a:r>
                      <a:r>
                        <a:rPr lang="en-US" altLang="ko-KR" sz="1100" b="1" baseline="0" dirty="0" smtClean="0">
                          <a:solidFill>
                            <a:srgbClr val="F2727C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1. LUSH </a:t>
                      </a:r>
                      <a:r>
                        <a:rPr lang="ko-KR" altLang="en-US" sz="1100" b="1" baseline="0" dirty="0" smtClean="0">
                          <a:solidFill>
                            <a:srgbClr val="F2727C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로고</a:t>
                      </a:r>
                      <a:r>
                        <a:rPr lang="ko-KR" altLang="en-US" sz="1100" b="1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endParaRPr lang="en-US" altLang="ko-KR" sz="1100" b="1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latinLnBrk="1"/>
                      <a:r>
                        <a:rPr lang="en-US" altLang="ko-KR" sz="1100" b="1" baseline="0" dirty="0" smtClean="0">
                          <a:solidFill>
                            <a:srgbClr val="F2727C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#2. </a:t>
                      </a:r>
                      <a:r>
                        <a:rPr lang="ko-KR" altLang="en-US" sz="1100" b="1" baseline="0" dirty="0" smtClean="0">
                          <a:solidFill>
                            <a:srgbClr val="F2727C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검색 창</a:t>
                      </a:r>
                      <a:r>
                        <a:rPr lang="en-US" altLang="ko-KR" sz="1100" b="1" baseline="0" dirty="0" smtClean="0">
                          <a:solidFill>
                            <a:srgbClr val="F2727C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아이콘 좌측으로 슬라이드되면서 검색 창이 열림</a:t>
                      </a: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latinLnBrk="1"/>
                      <a:r>
                        <a:rPr lang="en-US" altLang="ko-KR" sz="1100" b="1" baseline="0" dirty="0" smtClean="0">
                          <a:solidFill>
                            <a:srgbClr val="F2727C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#3. </a:t>
                      </a:r>
                      <a:r>
                        <a:rPr lang="ko-KR" altLang="en-US" sz="1100" b="1" baseline="0" dirty="0" smtClean="0">
                          <a:solidFill>
                            <a:srgbClr val="F2727C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장바구니</a:t>
                      </a:r>
                      <a:endParaRPr lang="en-US" altLang="ko-KR" sz="1100" b="1" baseline="0" dirty="0" smtClean="0">
                        <a:solidFill>
                          <a:srgbClr val="F2727C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latinLnBrk="1"/>
                      <a:r>
                        <a:rPr lang="en-US" altLang="ko-KR" sz="1100" b="1" baseline="0" dirty="0" smtClean="0">
                          <a:solidFill>
                            <a:srgbClr val="F2727C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#4. </a:t>
                      </a:r>
                      <a:r>
                        <a:rPr lang="ko-KR" altLang="en-US" sz="1100" b="1" baseline="0" dirty="0" smtClean="0">
                          <a:solidFill>
                            <a:srgbClr val="F2727C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내 정보</a:t>
                      </a:r>
                      <a:endParaRPr lang="en-US" altLang="ko-KR" sz="1100" b="1" baseline="0" dirty="0" smtClean="0">
                        <a:solidFill>
                          <a:srgbClr val="F2727C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latinLnBrk="1"/>
                      <a:r>
                        <a:rPr lang="en-US" altLang="ko-KR" sz="1100" b="1" baseline="0" dirty="0" smtClean="0">
                          <a:solidFill>
                            <a:srgbClr val="F2727C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#5. </a:t>
                      </a:r>
                      <a:r>
                        <a:rPr lang="ko-KR" altLang="en-US" sz="1100" b="1" baseline="0" dirty="0" smtClean="0">
                          <a:solidFill>
                            <a:srgbClr val="F2727C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메뉴 바 </a:t>
                      </a:r>
                      <a:r>
                        <a:rPr lang="en-US" altLang="ko-KR" sz="1100" b="1" baseline="0" dirty="0" smtClean="0">
                          <a:solidFill>
                            <a:srgbClr val="F2727C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</a:t>
                      </a:r>
                    </a:p>
                    <a:p>
                      <a:pPr latinLnBrk="1"/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클릭 시 오른쪽에서 왼쪽 슬라이드로 열림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메뉴 목록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hover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 색 바뀌고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떼면 돌아옴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latinLnBrk="1"/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+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가 포함된 메뉴는 클릭 시 해당 메뉴 제외 하단으로 이동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해당 메뉴 밑으로 서브 메뉴 생성 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latinLnBrk="1"/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닫힐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때 위로 슬라이드 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latinLnBrk="1"/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다른 서브 메뉴 활성화 시 자동 닫힘 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latinLnBrk="1"/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메뉴 바를 나갈 땐 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오른쪽 상단에 화살표 클릭 하면 왼쪽에서 오른쪽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슬라이드 되며 닫힘 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latinLnBrk="1"/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8837" marR="78837" marT="39421" marB="39421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212567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189556"/>
              </p:ext>
            </p:extLst>
          </p:nvPr>
        </p:nvGraphicFramePr>
        <p:xfrm>
          <a:off x="5553353" y="4717016"/>
          <a:ext cx="3311247" cy="180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1247">
                  <a:extLst>
                    <a:ext uri="{9D8B030D-6E8A-4147-A177-3AD203B41FA5}">
                      <a16:colId xmlns:a16="http://schemas.microsoft.com/office/drawing/2014/main" val="1159922956"/>
                    </a:ext>
                  </a:extLst>
                </a:gridCol>
              </a:tblGrid>
              <a:tr h="2342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Link / Program</a:t>
                      </a:r>
                      <a:endParaRPr lang="ko-KR" altLang="en-US" sz="9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8481" marR="78481" marT="39241" marB="39241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708502"/>
                  </a:ext>
                </a:extLst>
              </a:tr>
              <a:tr h="157347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solidFill>
                            <a:srgbClr val="F2727C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#1.</a:t>
                      </a:r>
                      <a:r>
                        <a:rPr lang="en-US" altLang="ko-KR" sz="1100" b="1" baseline="0" dirty="0" smtClean="0">
                          <a:solidFill>
                            <a:srgbClr val="F2727C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메인 페이지 이동</a:t>
                      </a:r>
                      <a:endParaRPr lang="en-US" altLang="ko-KR" sz="1000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latinLnBrk="1"/>
                      <a:r>
                        <a:rPr lang="en-US" altLang="ko-KR" sz="1100" b="1" baseline="0" dirty="0" smtClean="0">
                          <a:solidFill>
                            <a:srgbClr val="F2727C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#2. </a:t>
                      </a:r>
                      <a:r>
                        <a:rPr lang="ko-KR" altLang="en-US" sz="1000" b="0" baseline="0" dirty="0" err="1" smtClean="0">
                          <a:solidFill>
                            <a:schemeClr val="dk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제이쿼리</a:t>
                      </a:r>
                      <a:r>
                        <a:rPr lang="ko-KR" altLang="en-US" sz="100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구현</a:t>
                      </a:r>
                      <a:endParaRPr lang="en-US" altLang="ko-KR" sz="1000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latinLnBrk="1"/>
                      <a:r>
                        <a:rPr lang="en-US" altLang="ko-KR" sz="1100" b="1" baseline="0" dirty="0" smtClean="0">
                          <a:solidFill>
                            <a:srgbClr val="F2727C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#3</a:t>
                      </a:r>
                      <a:r>
                        <a:rPr lang="en-US" altLang="ko-KR" sz="1000" b="1" baseline="0" dirty="0" smtClean="0">
                          <a:solidFill>
                            <a:srgbClr val="F2727C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 </a:t>
                      </a:r>
                      <a:r>
                        <a:rPr lang="ko-KR" altLang="en-US" sz="100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장바구니 페이지</a:t>
                      </a:r>
                      <a:r>
                        <a:rPr lang="en-US" altLang="ko-KR" sz="100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이동</a:t>
                      </a:r>
                      <a:endParaRPr lang="en-US" altLang="ko-KR" sz="1000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latinLnBrk="1"/>
                      <a:r>
                        <a:rPr lang="en-US" altLang="ko-KR" sz="1100" b="1" baseline="0" dirty="0" smtClean="0">
                          <a:solidFill>
                            <a:srgbClr val="F2727C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#4</a:t>
                      </a:r>
                      <a:r>
                        <a:rPr lang="en-US" altLang="ko-KR" sz="1000" b="1" baseline="0" dirty="0" smtClean="0">
                          <a:solidFill>
                            <a:srgbClr val="F2727C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 </a:t>
                      </a:r>
                      <a:r>
                        <a:rPr lang="en-US" altLang="ko-KR" sz="1000" b="1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000" b="1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로그인 했을 때</a:t>
                      </a:r>
                      <a:r>
                        <a:rPr lang="en-US" altLang="ko-KR" sz="1000" b="1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]  -  </a:t>
                      </a:r>
                      <a:r>
                        <a:rPr lang="ko-KR" altLang="en-US" sz="100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내 정보 페이지</a:t>
                      </a:r>
                      <a:r>
                        <a:rPr lang="en-US" altLang="ko-KR" sz="100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이동</a:t>
                      </a:r>
                      <a:endParaRPr lang="en-US" altLang="ko-KR" sz="1000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latinLnBrk="1"/>
                      <a:r>
                        <a:rPr lang="en-US" altLang="ko-KR" sz="100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</a:t>
                      </a:r>
                      <a:r>
                        <a:rPr lang="en-US" altLang="ko-KR" sz="1000" b="1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[</a:t>
                      </a:r>
                      <a:r>
                        <a:rPr lang="ko-KR" altLang="en-US" sz="1000" b="1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로그인 안했을 때</a:t>
                      </a:r>
                      <a:r>
                        <a:rPr lang="en-US" altLang="ko-KR" sz="1000" b="1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]   -  </a:t>
                      </a:r>
                      <a:r>
                        <a:rPr lang="ko-KR" altLang="en-US" sz="100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로그인 페이지 이동</a:t>
                      </a:r>
                      <a:endParaRPr lang="en-US" altLang="ko-KR" sz="1000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latinLnBrk="1"/>
                      <a:r>
                        <a:rPr lang="en-US" altLang="ko-KR" sz="1100" b="1" baseline="0" dirty="0" smtClean="0">
                          <a:solidFill>
                            <a:srgbClr val="F2727C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#5</a:t>
                      </a:r>
                      <a:r>
                        <a:rPr lang="en-US" altLang="ko-KR" sz="1000" b="1" baseline="0" dirty="0" smtClean="0">
                          <a:solidFill>
                            <a:srgbClr val="F2727C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. </a:t>
                      </a:r>
                      <a:r>
                        <a:rPr lang="ko-KR" altLang="en-US" sz="100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000" baseline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제이쿼리</a:t>
                      </a:r>
                      <a:r>
                        <a:rPr lang="ko-KR" altLang="en-US" sz="100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구현 </a:t>
                      </a:r>
                      <a:endParaRPr lang="en-US" altLang="ko-KR" sz="1000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8481" marR="78481" marT="39241" marB="39241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212567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11570" y="189280"/>
            <a:ext cx="1902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스토리보드</a:t>
            </a:r>
            <a:endParaRPr lang="ko-KR" altLang="en-US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059" y="2461260"/>
            <a:ext cx="1861439" cy="33108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592"/>
          <a:stretch/>
        </p:blipFill>
        <p:spPr>
          <a:xfrm>
            <a:off x="284945" y="2080212"/>
            <a:ext cx="2989682" cy="399153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8" y="2025404"/>
            <a:ext cx="177482" cy="17748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226" y="2003351"/>
            <a:ext cx="177482" cy="17748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409" y="1997148"/>
            <a:ext cx="177482" cy="17748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973" y="1996399"/>
            <a:ext cx="177482" cy="17748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539" y="1990404"/>
            <a:ext cx="177479" cy="17961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594458" y="2233122"/>
            <a:ext cx="957098" cy="196388"/>
          </a:xfrm>
          <a:prstGeom prst="rect">
            <a:avLst/>
          </a:prstGeom>
          <a:noFill/>
          <a:ln>
            <a:solidFill>
              <a:srgbClr val="F2727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cxnSp>
        <p:nvCxnSpPr>
          <p:cNvPr id="25" name="직선 연결선 24"/>
          <p:cNvCxnSpPr>
            <a:stCxn id="15" idx="3"/>
          </p:cNvCxnSpPr>
          <p:nvPr/>
        </p:nvCxnSpPr>
        <p:spPr>
          <a:xfrm>
            <a:off x="3198018" y="2080212"/>
            <a:ext cx="338932" cy="0"/>
          </a:xfrm>
          <a:prstGeom prst="line">
            <a:avLst/>
          </a:prstGeom>
          <a:ln w="12700">
            <a:solidFill>
              <a:srgbClr val="F272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3536950" y="2080212"/>
            <a:ext cx="0" cy="381048"/>
          </a:xfrm>
          <a:prstGeom prst="line">
            <a:avLst/>
          </a:prstGeom>
          <a:ln w="12700">
            <a:solidFill>
              <a:srgbClr val="F272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32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517803"/>
              </p:ext>
            </p:extLst>
          </p:nvPr>
        </p:nvGraphicFramePr>
        <p:xfrm>
          <a:off x="275645" y="695256"/>
          <a:ext cx="8588955" cy="1224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0979">
                  <a:extLst>
                    <a:ext uri="{9D8B030D-6E8A-4147-A177-3AD203B41FA5}">
                      <a16:colId xmlns:a16="http://schemas.microsoft.com/office/drawing/2014/main" val="4116242873"/>
                    </a:ext>
                  </a:extLst>
                </a:gridCol>
                <a:gridCol w="1226994">
                  <a:extLst>
                    <a:ext uri="{9D8B030D-6E8A-4147-A177-3AD203B41FA5}">
                      <a16:colId xmlns:a16="http://schemas.microsoft.com/office/drawing/2014/main" val="2022978303"/>
                    </a:ext>
                  </a:extLst>
                </a:gridCol>
                <a:gridCol w="1226994">
                  <a:extLst>
                    <a:ext uri="{9D8B030D-6E8A-4147-A177-3AD203B41FA5}">
                      <a16:colId xmlns:a16="http://schemas.microsoft.com/office/drawing/2014/main" val="873609483"/>
                    </a:ext>
                  </a:extLst>
                </a:gridCol>
                <a:gridCol w="1226994">
                  <a:extLst>
                    <a:ext uri="{9D8B030D-6E8A-4147-A177-3AD203B41FA5}">
                      <a16:colId xmlns:a16="http://schemas.microsoft.com/office/drawing/2014/main" val="567626443"/>
                    </a:ext>
                  </a:extLst>
                </a:gridCol>
                <a:gridCol w="1226994">
                  <a:extLst>
                    <a:ext uri="{9D8B030D-6E8A-4147-A177-3AD203B41FA5}">
                      <a16:colId xmlns:a16="http://schemas.microsoft.com/office/drawing/2014/main" val="1612394062"/>
                    </a:ext>
                  </a:extLst>
                </a:gridCol>
              </a:tblGrid>
              <a:tr h="40809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LUSH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Website Storyboard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8837" marR="78837" marT="39421" marB="39421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Project</a:t>
                      </a:r>
                      <a:endParaRPr lang="ko-KR" altLang="en-US" sz="9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8837" marR="78837" marT="39421" marB="39421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LUSH</a:t>
                      </a:r>
                      <a:r>
                        <a:rPr lang="en-US" altLang="ko-KR" sz="130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Website Renewal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8837" marR="78837" marT="39421" marB="39421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122797"/>
                  </a:ext>
                </a:extLst>
              </a:tr>
              <a:tr h="4080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bg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Author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8837" marR="78837" marT="39421" marB="39421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이윤재</a:t>
                      </a:r>
                      <a:endParaRPr lang="ko-KR" altLang="en-US" sz="13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8837" marR="78837" marT="39421" marB="39421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chemeClr val="bg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Date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8837" marR="78837" marT="39421" marB="39421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2023</a:t>
                      </a:r>
                      <a:endParaRPr lang="ko-KR" altLang="en-US" sz="13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8837" marR="78837" marT="39421" marB="39421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57633"/>
                  </a:ext>
                </a:extLst>
              </a:tr>
              <a:tr h="4080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chemeClr val="bg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Navigation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8837" marR="78837" marT="39421" marB="39421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Mobile Main</a:t>
                      </a:r>
                      <a:endParaRPr lang="ko-KR" altLang="en-US" sz="13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8837" marR="78837" marT="39421" marB="39421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28037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303093"/>
              </p:ext>
            </p:extLst>
          </p:nvPr>
        </p:nvGraphicFramePr>
        <p:xfrm>
          <a:off x="5560361" y="1919681"/>
          <a:ext cx="3311248" cy="1944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1248">
                  <a:extLst>
                    <a:ext uri="{9D8B030D-6E8A-4147-A177-3AD203B41FA5}">
                      <a16:colId xmlns:a16="http://schemas.microsoft.com/office/drawing/2014/main" val="1159922956"/>
                    </a:ext>
                  </a:extLst>
                </a:gridCol>
              </a:tblGrid>
              <a:tr h="1488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L="78837" marR="78837" marT="39421" marB="39421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708502"/>
                  </a:ext>
                </a:extLst>
              </a:tr>
              <a:tr h="17287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baseline="0" dirty="0" smtClean="0">
                          <a:solidFill>
                            <a:srgbClr val="F2727C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#1. </a:t>
                      </a:r>
                      <a:r>
                        <a:rPr lang="ko-KR" altLang="en-US" sz="1100" b="1" baseline="0" dirty="0" smtClean="0">
                          <a:solidFill>
                            <a:srgbClr val="F2727C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메인 배너</a:t>
                      </a:r>
                      <a:r>
                        <a:rPr lang="en-US" altLang="ko-KR" sz="900" b="1" baseline="0" dirty="0" smtClean="0">
                          <a:solidFill>
                            <a:srgbClr val="F2727C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</a:t>
                      </a:r>
                    </a:p>
                    <a:p>
                      <a:pPr latinLnBrk="1"/>
                      <a:r>
                        <a:rPr lang="en-US" altLang="ko-KR" sz="10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r>
                        <a:rPr lang="ko-KR" altLang="en-US" sz="10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초 간격으로 자동 슬라이드</a:t>
                      </a:r>
                      <a:endParaRPr lang="en-US" altLang="ko-KR" sz="1050" b="0" baseline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latinLnBrk="1"/>
                      <a:endParaRPr lang="en-US" altLang="ko-KR" sz="1050" b="1" baseline="0" dirty="0" smtClean="0">
                        <a:solidFill>
                          <a:srgbClr val="F2727C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latinLnBrk="1"/>
                      <a:r>
                        <a:rPr lang="en-US" altLang="ko-KR" sz="1100" b="1" baseline="0" dirty="0" smtClean="0">
                          <a:solidFill>
                            <a:srgbClr val="F2727C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#2. </a:t>
                      </a:r>
                      <a:r>
                        <a:rPr lang="ko-KR" altLang="en-US" sz="1100" b="1" baseline="0" dirty="0" smtClean="0">
                          <a:solidFill>
                            <a:srgbClr val="F2727C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인기상품배너   </a:t>
                      </a:r>
                      <a:endParaRPr lang="en-US" altLang="ko-KR" sz="1100" b="1" baseline="0" dirty="0" smtClean="0">
                        <a:solidFill>
                          <a:srgbClr val="F2727C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latinLnBrk="1"/>
                      <a:r>
                        <a:rPr lang="ko-KR" altLang="en-US" sz="10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원근기법으로 슬라이드나 선택으로 중앙에 배치된 제품을 제외한 </a:t>
                      </a:r>
                      <a:r>
                        <a:rPr lang="en-US" altLang="ko-KR" sz="10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0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다른 제품들은 크기가 작아짐</a:t>
                      </a:r>
                      <a:endParaRPr lang="en-US" altLang="ko-KR" sz="1050" b="0" baseline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latinLnBrk="1"/>
                      <a:r>
                        <a:rPr lang="ko-KR" altLang="en-US" sz="10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10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10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중앙 </a:t>
                      </a:r>
                      <a:r>
                        <a:rPr lang="en-US" altLang="ko-KR" sz="10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&gt; 2</a:t>
                      </a:r>
                      <a:r>
                        <a:rPr lang="ko-KR" altLang="en-US" sz="10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열 </a:t>
                      </a:r>
                      <a:r>
                        <a:rPr lang="en-US" altLang="ko-KR" sz="10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&gt; 3</a:t>
                      </a:r>
                      <a:r>
                        <a:rPr lang="ko-KR" altLang="en-US" sz="10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열</a:t>
                      </a:r>
                      <a:r>
                        <a:rPr lang="en-US" altLang="ko-KR" sz="10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0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선택된 제품</a:t>
                      </a:r>
                      <a:r>
                        <a:rPr lang="ko-KR" altLang="en-US" sz="10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상단에 제품 정보가 위에서 아래로 슬라이드 생성</a:t>
                      </a:r>
                      <a:endParaRPr lang="en-US" altLang="ko-KR" sz="1050" b="0" baseline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latinLnBrk="1"/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8837" marR="78837" marT="39421" marB="39421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212567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028577"/>
              </p:ext>
            </p:extLst>
          </p:nvPr>
        </p:nvGraphicFramePr>
        <p:xfrm>
          <a:off x="5553353" y="4038645"/>
          <a:ext cx="3311247" cy="180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1247">
                  <a:extLst>
                    <a:ext uri="{9D8B030D-6E8A-4147-A177-3AD203B41FA5}">
                      <a16:colId xmlns:a16="http://schemas.microsoft.com/office/drawing/2014/main" val="1159922956"/>
                    </a:ext>
                  </a:extLst>
                </a:gridCol>
              </a:tblGrid>
              <a:tr h="2342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Link / Program</a:t>
                      </a:r>
                      <a:endParaRPr lang="ko-KR" altLang="en-US" sz="9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8481" marR="78481" marT="39241" marB="39241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708502"/>
                  </a:ext>
                </a:extLst>
              </a:tr>
              <a:tr h="157347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baseline="0" dirty="0" smtClean="0">
                          <a:solidFill>
                            <a:srgbClr val="F2727C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#1.</a:t>
                      </a:r>
                    </a:p>
                    <a:p>
                      <a:pPr latinLnBrk="1"/>
                      <a:r>
                        <a:rPr lang="en-US" altLang="ko-KR" sz="1100" b="1" baseline="0" dirty="0" smtClean="0">
                          <a:solidFill>
                            <a:srgbClr val="F2727C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제이쿼리</a:t>
                      </a:r>
                      <a:r>
                        <a:rPr lang="ko-KR" altLang="en-US" sz="90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구현</a:t>
                      </a:r>
                      <a:r>
                        <a:rPr lang="en-US" altLang="ko-KR" sz="90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-  </a:t>
                      </a:r>
                      <a:r>
                        <a:rPr lang="ko-KR" altLang="en-US" sz="100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해당 배너 선택 시 관련 페이지 이동</a:t>
                      </a:r>
                      <a:endParaRPr lang="en-US" altLang="ko-KR" sz="1000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latinLnBrk="1"/>
                      <a:endParaRPr lang="en-US" altLang="ko-KR" sz="1100" b="1" baseline="0" dirty="0" smtClean="0">
                        <a:solidFill>
                          <a:srgbClr val="F2727C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latinLnBrk="1"/>
                      <a:r>
                        <a:rPr lang="en-US" altLang="ko-KR" sz="1100" b="1" baseline="0" dirty="0" smtClean="0">
                          <a:solidFill>
                            <a:srgbClr val="F2727C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#2.</a:t>
                      </a:r>
                      <a:r>
                        <a:rPr lang="ko-KR" altLang="en-US" sz="110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endParaRPr lang="en-US" altLang="ko-KR" sz="1100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latinLnBrk="1"/>
                      <a:r>
                        <a:rPr lang="ko-KR" altLang="en-US" sz="900" baseline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제이쿼리</a:t>
                      </a:r>
                      <a:r>
                        <a:rPr lang="ko-KR" altLang="en-US" sz="90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구현</a:t>
                      </a:r>
                      <a:endParaRPr lang="en-US" altLang="ko-KR" sz="900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latinLnBrk="1"/>
                      <a:r>
                        <a:rPr lang="en-US" altLang="ko-KR" sz="100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해당 제품 선택 후 중앙 배치 되었을 때 한번 더 클릭하면 </a:t>
                      </a:r>
                      <a:endParaRPr lang="en-US" altLang="ko-KR" sz="1000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latinLnBrk="1"/>
                      <a:r>
                        <a:rPr lang="en-US" altLang="ko-KR" sz="100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해당 제품 정보 관련 페이지로 이동</a:t>
                      </a:r>
                      <a:endParaRPr lang="ko-KR" altLang="en-US" sz="10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8481" marR="78481" marT="39241" marB="39241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212567"/>
                  </a:ext>
                </a:extLst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790784" y="330199"/>
            <a:ext cx="1144391" cy="319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11570" y="189280"/>
            <a:ext cx="1902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스토리보드</a:t>
            </a:r>
            <a:endParaRPr lang="ko-KR" altLang="en-US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 t="21938" r="-388" b="55600"/>
          <a:stretch/>
        </p:blipFill>
        <p:spPr>
          <a:xfrm>
            <a:off x="881982" y="2275006"/>
            <a:ext cx="3575310" cy="42200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91" y="3168008"/>
            <a:ext cx="180000" cy="180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836" y="4612172"/>
            <a:ext cx="180000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45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350537"/>
              </p:ext>
            </p:extLst>
          </p:nvPr>
        </p:nvGraphicFramePr>
        <p:xfrm>
          <a:off x="5560361" y="1919681"/>
          <a:ext cx="3311248" cy="1944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1248">
                  <a:extLst>
                    <a:ext uri="{9D8B030D-6E8A-4147-A177-3AD203B41FA5}">
                      <a16:colId xmlns:a16="http://schemas.microsoft.com/office/drawing/2014/main" val="1159922956"/>
                    </a:ext>
                  </a:extLst>
                </a:gridCol>
              </a:tblGrid>
              <a:tr h="1488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L="78837" marR="78837" marT="39421" marB="39421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708502"/>
                  </a:ext>
                </a:extLst>
              </a:tr>
              <a:tr h="17287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solidFill>
                            <a:srgbClr val="F2727C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#</a:t>
                      </a:r>
                      <a:r>
                        <a:rPr lang="en-US" altLang="ko-KR" sz="1100" b="1" baseline="0" dirty="0" smtClean="0">
                          <a:solidFill>
                            <a:srgbClr val="F2727C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1. </a:t>
                      </a:r>
                      <a:r>
                        <a:rPr lang="ko-KR" altLang="en-US" sz="1100" b="0" baseline="0" dirty="0" smtClean="0">
                          <a:solidFill>
                            <a:srgbClr val="F2727C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신제품 관련 배너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endParaRPr lang="en-US" altLang="ko-KR" sz="1100" b="0" baseline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latinLnBrk="1"/>
                      <a:r>
                        <a:rPr lang="en-US" altLang="ko-KR" sz="1100" b="1" baseline="0" dirty="0" smtClean="0">
                          <a:solidFill>
                            <a:srgbClr val="F2727C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#2. </a:t>
                      </a:r>
                      <a:r>
                        <a:rPr lang="ko-KR" altLang="en-US" sz="1100" b="0" baseline="0" dirty="0" smtClean="0">
                          <a:solidFill>
                            <a:srgbClr val="F2727C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입욕 제품 관련 배너 </a:t>
                      </a:r>
                      <a:endParaRPr lang="en-US" altLang="ko-KR" sz="1100" b="0" baseline="0" dirty="0" smtClean="0">
                        <a:solidFill>
                          <a:srgbClr val="F2727C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latinLnBrk="1"/>
                      <a:r>
                        <a:rPr lang="en-US" altLang="ko-KR" sz="1100" b="1" baseline="0" dirty="0" smtClean="0">
                          <a:solidFill>
                            <a:srgbClr val="F2727C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#3. </a:t>
                      </a:r>
                      <a:r>
                        <a:rPr lang="ko-KR" altLang="en-US" sz="1100" b="0" baseline="0" dirty="0" smtClean="0">
                          <a:solidFill>
                            <a:srgbClr val="F2727C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러쉬 브랜드 이념과 정책 및 비건 제품 관련 배너</a:t>
                      </a:r>
                      <a:endParaRPr lang="en-US" altLang="ko-KR" sz="1100" b="0" baseline="0" dirty="0" smtClean="0">
                        <a:solidFill>
                          <a:srgbClr val="F2727C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latinLnBrk="1"/>
                      <a:r>
                        <a:rPr lang="en-US" altLang="ko-KR" sz="1100" b="1" baseline="0" dirty="0" smtClean="0">
                          <a:solidFill>
                            <a:srgbClr val="F2727C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#4. </a:t>
                      </a:r>
                      <a:r>
                        <a:rPr lang="ko-KR" altLang="en-US" sz="1100" b="0" baseline="0" dirty="0" smtClean="0">
                          <a:solidFill>
                            <a:srgbClr val="F2727C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진행중인 이벤트 관련 배너</a:t>
                      </a:r>
                      <a:endParaRPr lang="en-US" altLang="ko-KR" sz="1100" b="0" baseline="0" dirty="0" smtClean="0">
                        <a:solidFill>
                          <a:srgbClr val="F2727C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latinLnBrk="1"/>
                      <a:r>
                        <a:rPr lang="en-US" altLang="ko-KR" sz="1100" b="0" baseline="0" dirty="0" smtClean="0">
                          <a:solidFill>
                            <a:srgbClr val="F2727C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이벤트 배너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hover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5px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확대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    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떼면 돌아옴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latinLnBrk="1"/>
                      <a:r>
                        <a:rPr lang="en-US" altLang="ko-KR" sz="1100" b="1" baseline="0" dirty="0" smtClean="0">
                          <a:solidFill>
                            <a:srgbClr val="F2727C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#5. </a:t>
                      </a:r>
                      <a:r>
                        <a:rPr lang="ko-KR" altLang="en-US" sz="1100" b="0" baseline="0" dirty="0" smtClean="0">
                          <a:solidFill>
                            <a:srgbClr val="F2727C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상단 이동 아이콘</a:t>
                      </a:r>
                      <a:endParaRPr lang="en-US" altLang="ko-KR" sz="1100" b="0" baseline="0" dirty="0" smtClean="0">
                        <a:solidFill>
                          <a:srgbClr val="F2727C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latinLnBrk="1"/>
                      <a:r>
                        <a:rPr lang="en-US" altLang="ko-KR" sz="1100" b="1" baseline="0" dirty="0" smtClean="0">
                          <a:solidFill>
                            <a:srgbClr val="F2727C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#6. </a:t>
                      </a:r>
                      <a:r>
                        <a:rPr lang="ko-KR" altLang="en-US" sz="1100" b="0" baseline="0" dirty="0" smtClean="0">
                          <a:solidFill>
                            <a:srgbClr val="F2727C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기업 정보 및 고객센터 안내 </a:t>
                      </a:r>
                      <a:endParaRPr lang="en-US" altLang="ko-KR" sz="1100" b="0" baseline="0" dirty="0" smtClean="0">
                        <a:solidFill>
                          <a:srgbClr val="F2727C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8837" marR="78837" marT="39421" marB="39421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212567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149359"/>
              </p:ext>
            </p:extLst>
          </p:nvPr>
        </p:nvGraphicFramePr>
        <p:xfrm>
          <a:off x="5553353" y="4038645"/>
          <a:ext cx="3311247" cy="180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1247">
                  <a:extLst>
                    <a:ext uri="{9D8B030D-6E8A-4147-A177-3AD203B41FA5}">
                      <a16:colId xmlns:a16="http://schemas.microsoft.com/office/drawing/2014/main" val="1159922956"/>
                    </a:ext>
                  </a:extLst>
                </a:gridCol>
              </a:tblGrid>
              <a:tr h="2342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Link / Program</a:t>
                      </a:r>
                      <a:endParaRPr lang="ko-KR" altLang="en-US" sz="9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8481" marR="78481" marT="39241" marB="39241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708502"/>
                  </a:ext>
                </a:extLst>
              </a:tr>
              <a:tr h="157347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baseline="0" dirty="0" smtClean="0">
                          <a:solidFill>
                            <a:srgbClr val="F2727C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#1 #2 #3 .</a:t>
                      </a:r>
                    </a:p>
                    <a:p>
                      <a:pPr latinLnBrk="1"/>
                      <a:r>
                        <a:rPr lang="ko-KR" altLang="en-US" sz="100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해당 배너 선택 시 관련 페이지 </a:t>
                      </a:r>
                      <a:r>
                        <a:rPr lang="ko-KR" altLang="en-US" sz="100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이동</a:t>
                      </a:r>
                      <a:endParaRPr lang="en-US" altLang="ko-KR" sz="1000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메인</a:t>
                      </a:r>
                      <a:r>
                        <a:rPr lang="en-US" altLang="ko-KR" sz="100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</a:t>
                      </a:r>
                      <a:r>
                        <a:rPr lang="ko-KR" altLang="en-US" sz="100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서브 텍스트 아래에서 위로 슬라이드 되면서 나옴</a:t>
                      </a:r>
                      <a:endParaRPr lang="en-US" altLang="ko-KR" sz="1000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aseline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제이쿼리</a:t>
                      </a:r>
                      <a:r>
                        <a:rPr lang="ko-KR" altLang="en-US" sz="100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구현</a:t>
                      </a:r>
                      <a:endParaRPr lang="en-US" altLang="ko-KR" sz="1000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latinLnBrk="1"/>
                      <a:endParaRPr lang="en-US" altLang="ko-KR" sz="1100" b="1" baseline="0" dirty="0" smtClean="0">
                        <a:solidFill>
                          <a:srgbClr val="F2727C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latinLnBrk="1"/>
                      <a:r>
                        <a:rPr lang="en-US" altLang="ko-KR" sz="1200" b="0" baseline="0" dirty="0" smtClean="0">
                          <a:solidFill>
                            <a:srgbClr val="F2727C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#4.</a:t>
                      </a:r>
                    </a:p>
                    <a:p>
                      <a:pPr latinLnBrk="1"/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해당 배너 선택 시 관련 페이지 이동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latinLnBrk="1"/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제이쿼리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구현  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8481" marR="78481" marT="39241" marB="39241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212567"/>
                  </a:ext>
                </a:extLst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790784" y="330199"/>
            <a:ext cx="1144391" cy="319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11570" y="189280"/>
            <a:ext cx="1902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스토리보드</a:t>
            </a:r>
            <a:endParaRPr lang="ko-KR" altLang="en-US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51" b="25296"/>
          <a:stretch/>
        </p:blipFill>
        <p:spPr>
          <a:xfrm>
            <a:off x="440334" y="1956778"/>
            <a:ext cx="2393771" cy="378014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63" y="1986268"/>
            <a:ext cx="180000" cy="18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32" y="3209692"/>
            <a:ext cx="180000" cy="18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63" y="4466888"/>
            <a:ext cx="180000" cy="180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" t="76436" r="-319" b="-45"/>
          <a:stretch/>
        </p:blipFill>
        <p:spPr>
          <a:xfrm>
            <a:off x="2928196" y="2422033"/>
            <a:ext cx="2325305" cy="288474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847" y="3565196"/>
            <a:ext cx="180000" cy="18216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196" y="4126868"/>
            <a:ext cx="180000" cy="180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965" y="2252261"/>
            <a:ext cx="180000" cy="180000"/>
          </a:xfrm>
          <a:prstGeom prst="rect">
            <a:avLst/>
          </a:prstGeom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008175"/>
              </p:ext>
            </p:extLst>
          </p:nvPr>
        </p:nvGraphicFramePr>
        <p:xfrm>
          <a:off x="275645" y="692160"/>
          <a:ext cx="8588955" cy="1224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0979">
                  <a:extLst>
                    <a:ext uri="{9D8B030D-6E8A-4147-A177-3AD203B41FA5}">
                      <a16:colId xmlns:a16="http://schemas.microsoft.com/office/drawing/2014/main" val="4116242873"/>
                    </a:ext>
                  </a:extLst>
                </a:gridCol>
                <a:gridCol w="1226994">
                  <a:extLst>
                    <a:ext uri="{9D8B030D-6E8A-4147-A177-3AD203B41FA5}">
                      <a16:colId xmlns:a16="http://schemas.microsoft.com/office/drawing/2014/main" val="2022978303"/>
                    </a:ext>
                  </a:extLst>
                </a:gridCol>
                <a:gridCol w="1226994">
                  <a:extLst>
                    <a:ext uri="{9D8B030D-6E8A-4147-A177-3AD203B41FA5}">
                      <a16:colId xmlns:a16="http://schemas.microsoft.com/office/drawing/2014/main" val="873609483"/>
                    </a:ext>
                  </a:extLst>
                </a:gridCol>
                <a:gridCol w="1226994">
                  <a:extLst>
                    <a:ext uri="{9D8B030D-6E8A-4147-A177-3AD203B41FA5}">
                      <a16:colId xmlns:a16="http://schemas.microsoft.com/office/drawing/2014/main" val="567626443"/>
                    </a:ext>
                  </a:extLst>
                </a:gridCol>
                <a:gridCol w="1226994">
                  <a:extLst>
                    <a:ext uri="{9D8B030D-6E8A-4147-A177-3AD203B41FA5}">
                      <a16:colId xmlns:a16="http://schemas.microsoft.com/office/drawing/2014/main" val="1612394062"/>
                    </a:ext>
                  </a:extLst>
                </a:gridCol>
              </a:tblGrid>
              <a:tr h="40809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LUSH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Website Storyboard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8837" marR="78837" marT="39421" marB="39421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Project</a:t>
                      </a:r>
                      <a:endParaRPr lang="ko-KR" altLang="en-US" sz="9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8837" marR="78837" marT="39421" marB="39421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LUSH</a:t>
                      </a:r>
                      <a:r>
                        <a:rPr lang="en-US" altLang="ko-KR" sz="130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Website Renewal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8837" marR="78837" marT="39421" marB="39421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122797"/>
                  </a:ext>
                </a:extLst>
              </a:tr>
              <a:tr h="4080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bg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Author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8837" marR="78837" marT="39421" marB="39421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이윤재</a:t>
                      </a:r>
                      <a:endParaRPr lang="ko-KR" altLang="en-US" sz="13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8837" marR="78837" marT="39421" marB="39421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chemeClr val="bg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Date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8837" marR="78837" marT="39421" marB="39421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2023</a:t>
                      </a:r>
                      <a:endParaRPr lang="ko-KR" altLang="en-US" sz="13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8837" marR="78837" marT="39421" marB="39421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57633"/>
                  </a:ext>
                </a:extLst>
              </a:tr>
              <a:tr h="4080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>
                          <a:solidFill>
                            <a:schemeClr val="bg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Navigation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8837" marR="78837" marT="39421" marB="39421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Mobile Main</a:t>
                      </a:r>
                      <a:endParaRPr lang="ko-KR" altLang="en-US" sz="13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78837" marR="78837" marT="39421" marB="39421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280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085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2709</TotalTime>
  <Words>540</Words>
  <Application>Microsoft Office PowerPoint</Application>
  <PresentationFormat>화면 슬라이드 쇼(4:3)</PresentationFormat>
  <Paragraphs>150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HY헤드라인M</vt:lpstr>
      <vt:lpstr>맑은 고딕</vt:lpstr>
      <vt:lpstr>함초롬돋움</vt:lpstr>
      <vt:lpstr>휴먼모음T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70</cp:revision>
  <dcterms:created xsi:type="dcterms:W3CDTF">2023-03-27T01:13:07Z</dcterms:created>
  <dcterms:modified xsi:type="dcterms:W3CDTF">2023-04-03T07:21:46Z</dcterms:modified>
</cp:coreProperties>
</file>